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566" r:id="rId3"/>
    <p:sldId id="422" r:id="rId4"/>
    <p:sldId id="287" r:id="rId5"/>
    <p:sldId id="816" r:id="rId6"/>
    <p:sldId id="382" r:id="rId7"/>
    <p:sldId id="289"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269" r:id="rId26"/>
    <p:sldId id="562" r:id="rId27"/>
    <p:sldId id="329" r:id="rId28"/>
    <p:sldId id="496" r:id="rId29"/>
    <p:sldId id="743" r:id="rId30"/>
    <p:sldId id="574" r:id="rId31"/>
    <p:sldId id="569" r:id="rId32"/>
    <p:sldId id="577" r:id="rId33"/>
    <p:sldId id="579" r:id="rId34"/>
    <p:sldId id="580" r:id="rId35"/>
    <p:sldId id="581" r:id="rId36"/>
    <p:sldId id="582" r:id="rId37"/>
    <p:sldId id="383" r:id="rId38"/>
    <p:sldId id="806" r:id="rId39"/>
    <p:sldId id="775" r:id="rId40"/>
    <p:sldId id="812" r:id="rId41"/>
    <p:sldId id="776" r:id="rId42"/>
    <p:sldId id="777" r:id="rId43"/>
    <p:sldId id="778" r:id="rId44"/>
    <p:sldId id="741" r:id="rId45"/>
    <p:sldId id="738" r:id="rId46"/>
    <p:sldId id="739" r:id="rId47"/>
    <p:sldId id="740" r:id="rId48"/>
    <p:sldId id="810" r:id="rId49"/>
    <p:sldId id="704" r:id="rId50"/>
    <p:sldId id="708" r:id="rId51"/>
    <p:sldId id="804" r:id="rId52"/>
    <p:sldId id="819" r:id="rId53"/>
    <p:sldId id="795" r:id="rId54"/>
    <p:sldId id="715" r:id="rId55"/>
    <p:sldId id="798" r:id="rId56"/>
    <p:sldId id="820" r:id="rId57"/>
    <p:sldId id="760" r:id="rId58"/>
    <p:sldId id="817" r:id="rId59"/>
    <p:sldId id="747" r:id="rId60"/>
    <p:sldId id="818" r:id="rId61"/>
    <p:sldId id="769" r:id="rId62"/>
    <p:sldId id="770" r:id="rId63"/>
    <p:sldId id="771" r:id="rId64"/>
    <p:sldId id="772" r:id="rId65"/>
    <p:sldId id="773" r:id="rId66"/>
    <p:sldId id="800" r:id="rId67"/>
    <p:sldId id="801" r:id="rId68"/>
    <p:sldId id="525" r:id="rId69"/>
    <p:sldId id="583" r:id="rId70"/>
    <p:sldId id="584" r:id="rId71"/>
    <p:sldId id="585" r:id="rId72"/>
    <p:sldId id="561" r:id="rId73"/>
    <p:sldId id="323" r:id="rId74"/>
    <p:sldId id="455" r:id="rId75"/>
    <p:sldId id="689" r:id="rId76"/>
    <p:sldId id="595" r:id="rId77"/>
    <p:sldId id="688" r:id="rId78"/>
    <p:sldId id="398" r:id="rId79"/>
    <p:sldId id="399" r:id="rId80"/>
    <p:sldId id="400" r:id="rId81"/>
    <p:sldId id="666" r:id="rId82"/>
    <p:sldId id="667" r:id="rId83"/>
    <p:sldId id="307" r:id="rId84"/>
    <p:sldId id="321" r:id="rId85"/>
    <p:sldId id="409" r:id="rId86"/>
    <p:sldId id="410" r:id="rId87"/>
    <p:sldId id="411" r:id="rId88"/>
    <p:sldId id="413" r:id="rId89"/>
    <p:sldId id="412" r:id="rId90"/>
    <p:sldId id="308" r:id="rId91"/>
    <p:sldId id="415" r:id="rId92"/>
    <p:sldId id="419" r:id="rId93"/>
    <p:sldId id="526" r:id="rId94"/>
    <p:sldId id="495" r:id="rId95"/>
    <p:sldId id="418" r:id="rId96"/>
    <p:sldId id="416" r:id="rId97"/>
    <p:sldId id="408" r:id="rId98"/>
    <p:sldId id="417" r:id="rId99"/>
    <p:sldId id="527" r:id="rId100"/>
    <p:sldId id="530" r:id="rId101"/>
    <p:sldId id="528" r:id="rId102"/>
    <p:sldId id="333" r:id="rId103"/>
    <p:sldId id="334" r:id="rId104"/>
    <p:sldId id="335" r:id="rId105"/>
    <p:sldId id="338" r:id="rId106"/>
    <p:sldId id="529" r:id="rId107"/>
    <p:sldId id="349" r:id="rId108"/>
    <p:sldId id="348" r:id="rId109"/>
    <p:sldId id="350" r:id="rId110"/>
    <p:sldId id="351" r:id="rId111"/>
    <p:sldId id="299" r:id="rId112"/>
    <p:sldId id="353" r:id="rId113"/>
    <p:sldId id="290" r:id="rId114"/>
    <p:sldId id="281"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81"/>
    <p:restoredTop sz="71701" autoAdjust="0"/>
  </p:normalViewPr>
  <p:slideViewPr>
    <p:cSldViewPr snapToGrid="0" snapToObjects="1">
      <p:cViewPr varScale="1">
        <p:scale>
          <a:sx n="90" d="100"/>
          <a:sy n="90" d="100"/>
        </p:scale>
        <p:origin x="345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6/10/24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F4F5436F-549B-4EDB-37A5-754CE36043ED}"/>
            </a:ext>
          </a:extLst>
        </p:cNvPr>
        <p:cNvGrpSpPr/>
        <p:nvPr/>
      </p:nvGrpSpPr>
      <p:grpSpPr>
        <a:xfrm>
          <a:off x="0" y="0"/>
          <a:ext cx="0" cy="0"/>
          <a:chOff x="0" y="0"/>
          <a:chExt cx="0" cy="0"/>
        </a:xfrm>
      </p:grpSpPr>
      <p:sp>
        <p:nvSpPr>
          <p:cNvPr id="412" name="Google Shape;412;g5eba477314_0_45:notes">
            <a:extLst>
              <a:ext uri="{FF2B5EF4-FFF2-40B4-BE49-F238E27FC236}">
                <a16:creationId xmlns:a16="http://schemas.microsoft.com/office/drawing/2014/main" id="{F364226F-CE8D-0088-99DE-719F9F5451E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a:extLst>
              <a:ext uri="{FF2B5EF4-FFF2-40B4-BE49-F238E27FC236}">
                <a16:creationId xmlns:a16="http://schemas.microsoft.com/office/drawing/2014/main" id="{41FF12D2-7DA6-85A0-5AC9-0315C4874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562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31543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39</a:t>
            </a:fld>
            <a:endParaRPr lang="en-US"/>
          </a:p>
        </p:txBody>
      </p:sp>
    </p:spTree>
    <p:extLst>
      <p:ext uri="{BB962C8B-B14F-4D97-AF65-F5344CB8AC3E}">
        <p14:creationId xmlns:p14="http://schemas.microsoft.com/office/powerpoint/2010/main" val="392561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40</a:t>
            </a:fld>
            <a:endParaRPr lang="en-US"/>
          </a:p>
        </p:txBody>
      </p:sp>
    </p:spTree>
    <p:extLst>
      <p:ext uri="{BB962C8B-B14F-4D97-AF65-F5344CB8AC3E}">
        <p14:creationId xmlns:p14="http://schemas.microsoft.com/office/powerpoint/2010/main" val="297294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3699714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402307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64086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Reactive Programming</a:t>
            </a:r>
          </a:p>
          <a:p>
            <a:r>
              <a:rPr lang="en-GB" dirty="0"/>
              <a:t>=================</a:t>
            </a:r>
          </a:p>
          <a:p>
            <a:endParaRPr lang="en-GB" dirty="0"/>
          </a:p>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278777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48</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50</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51</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52</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53</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54</a:t>
            </a:fld>
            <a:endParaRPr lang="en-US"/>
          </a:p>
        </p:txBody>
      </p:sp>
    </p:spTree>
    <p:extLst>
      <p:ext uri="{BB962C8B-B14F-4D97-AF65-F5344CB8AC3E}">
        <p14:creationId xmlns:p14="http://schemas.microsoft.com/office/powerpoint/2010/main" val="416729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55</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56</a:t>
            </a:fld>
            <a:endParaRPr lang="en-GB"/>
          </a:p>
        </p:txBody>
      </p:sp>
    </p:spTree>
    <p:extLst>
      <p:ext uri="{BB962C8B-B14F-4D97-AF65-F5344CB8AC3E}">
        <p14:creationId xmlns:p14="http://schemas.microsoft.com/office/powerpoint/2010/main" val="3681059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57</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58</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66</a:t>
            </a:fld>
            <a:endParaRPr lang="en-US"/>
          </a:p>
        </p:txBody>
      </p:sp>
    </p:spTree>
    <p:extLst>
      <p:ext uri="{BB962C8B-B14F-4D97-AF65-F5344CB8AC3E}">
        <p14:creationId xmlns:p14="http://schemas.microsoft.com/office/powerpoint/2010/main" val="256737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E11CB-7D03-09F2-62FA-88F4C040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AE00B-1FE7-017F-F38A-E1BA6B570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CB438-58B4-88C8-8A90-D5E1DD6A1AC3}"/>
              </a:ext>
            </a:extLst>
          </p:cNvPr>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a:extLst>
              <a:ext uri="{FF2B5EF4-FFF2-40B4-BE49-F238E27FC236}">
                <a16:creationId xmlns:a16="http://schemas.microsoft.com/office/drawing/2014/main" id="{82C7D997-E701-5502-0810-E7D467255515}"/>
              </a:ext>
            </a:extLst>
          </p:cNvPr>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3789739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0862-D2BD-FBA0-C622-F28DE685F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20D56-8279-8C78-F708-CE2FFF6BF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B065-AFCC-AFBA-61EF-1099EEC5EBE1}"/>
              </a:ext>
            </a:extLst>
          </p:cNvPr>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a:extLst>
              <a:ext uri="{FF2B5EF4-FFF2-40B4-BE49-F238E27FC236}">
                <a16:creationId xmlns:a16="http://schemas.microsoft.com/office/drawing/2014/main" id="{C8C8FFD9-198D-2F4C-8DF6-E456AEE6EC43}"/>
              </a:ext>
            </a:extLst>
          </p:cNvPr>
          <p:cNvSpPr>
            <a:spLocks noGrp="1"/>
          </p:cNvSpPr>
          <p:nvPr>
            <p:ph type="sldNum" sz="quarter" idx="10"/>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3184246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113</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10/06/2024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10/06/2024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10/06/2024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10/06/2024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a:t>
            </a:r>
            <a:r>
              <a:rPr lang="en-US" dirty="0" err="1"/>
              <a:t>Hachyderm</a:t>
            </a:r>
            <a:r>
              <a:rPr lang="en-US" dirty="0"/>
              <a:t>: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100</a:t>
            </a:fld>
            <a:endParaRPr lang="en-US"/>
          </a:p>
        </p:txBody>
      </p:sp>
    </p:spTree>
    <p:extLst>
      <p:ext uri="{BB962C8B-B14F-4D97-AF65-F5344CB8AC3E}">
        <p14:creationId xmlns:p14="http://schemas.microsoft.com/office/powerpoint/2010/main" val="41146763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Tree>
    <p:extLst>
      <p:ext uri="{BB962C8B-B14F-4D97-AF65-F5344CB8AC3E}">
        <p14:creationId xmlns:p14="http://schemas.microsoft.com/office/powerpoint/2010/main" val="1504285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102</a:t>
            </a:fld>
            <a:endParaRPr lang="en-US"/>
          </a:p>
        </p:txBody>
      </p:sp>
    </p:spTree>
    <p:extLst>
      <p:ext uri="{BB962C8B-B14F-4D97-AF65-F5344CB8AC3E}">
        <p14:creationId xmlns:p14="http://schemas.microsoft.com/office/powerpoint/2010/main" val="3297022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spTree>
    <p:extLst>
      <p:ext uri="{BB962C8B-B14F-4D97-AF65-F5344CB8AC3E}">
        <p14:creationId xmlns:p14="http://schemas.microsoft.com/office/powerpoint/2010/main" val="10801440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104</a:t>
            </a:fld>
            <a:endParaRPr lang="en-US"/>
          </a:p>
        </p:txBody>
      </p:sp>
    </p:spTree>
    <p:extLst>
      <p:ext uri="{BB962C8B-B14F-4D97-AF65-F5344CB8AC3E}">
        <p14:creationId xmlns:p14="http://schemas.microsoft.com/office/powerpoint/2010/main" val="22923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3864899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1456556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28717379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296068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79637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10112332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1796269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2501202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758847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114</a:t>
            </a:fld>
            <a:endParaRPr lang="en-US"/>
          </a:p>
        </p:txBody>
      </p:sp>
    </p:spTree>
    <p:extLst>
      <p:ext uri="{BB962C8B-B14F-4D97-AF65-F5344CB8AC3E}">
        <p14:creationId xmlns:p14="http://schemas.microsoft.com/office/powerpoint/2010/main" val="297681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400110"/>
          </a:xfrm>
          <a:prstGeom prst="rect">
            <a:avLst/>
          </a:prstGeom>
        </p:spPr>
        <p:txBody>
          <a:bodyPr wrap="square">
            <a:spAutoFit/>
          </a:bodyPr>
          <a:lstStyle/>
          <a:p>
            <a:pPr algn="ctr"/>
            <a:r>
              <a:rPr lang="en-GB" sz="2000" dirty="0"/>
              <a:t>The queue stores messages for eventual processing. </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848ED50E-2E69-4B85-401B-22A85AF92742}"/>
            </a:ext>
          </a:extLst>
        </p:cNvPr>
        <p:cNvGrpSpPr/>
        <p:nvPr/>
      </p:nvGrpSpPr>
      <p:grpSpPr>
        <a:xfrm>
          <a:off x="0" y="0"/>
          <a:ext cx="0" cy="0"/>
          <a:chOff x="0" y="0"/>
          <a:chExt cx="0" cy="0"/>
        </a:xfrm>
      </p:grpSpPr>
      <p:sp>
        <p:nvSpPr>
          <p:cNvPr id="415" name="Google Shape;415;p82">
            <a:extLst>
              <a:ext uri="{FF2B5EF4-FFF2-40B4-BE49-F238E27FC236}">
                <a16:creationId xmlns:a16="http://schemas.microsoft.com/office/drawing/2014/main" id="{1189EA10-E640-C549-B57C-97B9A28C9348}"/>
              </a:ext>
            </a:extLst>
          </p:cNvPr>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Autonomous Components</a:t>
            </a:r>
            <a:endParaRPr sz="2800" dirty="0"/>
          </a:p>
        </p:txBody>
      </p:sp>
      <p:pic>
        <p:nvPicPr>
          <p:cNvPr id="416" name="Google Shape;416;p82">
            <a:extLst>
              <a:ext uri="{FF2B5EF4-FFF2-40B4-BE49-F238E27FC236}">
                <a16:creationId xmlns:a16="http://schemas.microsoft.com/office/drawing/2014/main" id="{67C89750-B834-11F3-151C-DE07D277289F}"/>
              </a:ext>
            </a:extLst>
          </p:cNvPr>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a:extLst>
              <a:ext uri="{FF2B5EF4-FFF2-40B4-BE49-F238E27FC236}">
                <a16:creationId xmlns:a16="http://schemas.microsoft.com/office/drawing/2014/main" id="{D963546D-26FA-3DCE-05FC-9807BA424E17}"/>
              </a:ext>
            </a:extLst>
          </p:cNvPr>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185818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alibri"/>
                <a:ea typeface="Calibri"/>
                <a:cs typeface="Calibri"/>
                <a:sym typeface="Calibri"/>
              </a:rPr>
              <a:t>If both parties must be present to succeed, we say they are </a:t>
            </a:r>
            <a:r>
              <a:rPr lang="en-US" sz="1050" i="1" dirty="0">
                <a:solidFill>
                  <a:schemeClr val="tx1"/>
                </a:solidFill>
                <a:latin typeface="Calibri"/>
                <a:ea typeface="Calibri"/>
                <a:cs typeface="Calibri"/>
                <a:sym typeface="Calibri"/>
              </a:rPr>
              <a:t>temporally coupled. </a:t>
            </a:r>
            <a:r>
              <a:rPr lang="en-US" sz="1050" dirty="0">
                <a:solidFill>
                  <a:schemeClr val="tx1"/>
                </a:solidFill>
                <a:latin typeface="Calibri"/>
                <a:ea typeface="Calibri"/>
                <a:cs typeface="Calibri"/>
                <a:sym typeface="Calibri"/>
              </a:rPr>
              <a:t>The availability of one has an impact on the availability of another.</a:t>
            </a:r>
            <a:endParaRPr sz="105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Reactive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393743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39</a:t>
            </a:fld>
            <a:endParaRPr lang="en-US"/>
          </a:p>
        </p:txBody>
      </p:sp>
    </p:spTree>
    <p:extLst>
      <p:ext uri="{BB962C8B-B14F-4D97-AF65-F5344CB8AC3E}">
        <p14:creationId xmlns:p14="http://schemas.microsoft.com/office/powerpoint/2010/main" val="30367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t>God Object: </a:t>
            </a:r>
            <a:r>
              <a:rPr lang="en-US" sz="1050" dirty="0"/>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t>Call and Return: </a:t>
            </a:r>
            <a:r>
              <a:rPr lang="en-US" sz="1050" dirty="0"/>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3769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824221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t>SOA &amp; OO: </a:t>
            </a:r>
            <a:r>
              <a:rPr lang="en-US" sz="105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210813" y="1342192"/>
            <a:ext cx="3760439" cy="577081"/>
          </a:xfrm>
          <a:prstGeom prst="rect">
            <a:avLst/>
          </a:prstGeom>
          <a:noFill/>
          <a:ln>
            <a:solidFill>
              <a:schemeClr val="accent1"/>
            </a:solidFill>
          </a:ln>
        </p:spPr>
        <p:txBody>
          <a:bodyPr wrap="square" rtlCol="0">
            <a:spAutoFit/>
          </a:bodyPr>
          <a:lstStyle/>
          <a:p>
            <a:r>
              <a:rPr lang="en-US" sz="1050" b="1" dirty="0"/>
              <a:t>Feature Envy: </a:t>
            </a:r>
            <a:r>
              <a:rPr lang="en-US" sz="1050" dirty="0"/>
              <a:t>Because domain logic needs to co-ordinate across these resources, it ends up either on the client, the API Gateway, or the Cart service and not in individual services. An </a:t>
            </a:r>
            <a:r>
              <a:rPr lang="en-US" sz="1050" i="1" dirty="0"/>
              <a:t>anti-pattern</a:t>
            </a:r>
            <a:r>
              <a:rPr lang="en-US" sz="105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415498"/>
          </a:xfrm>
          <a:prstGeom prst="rect">
            <a:avLst/>
          </a:prstGeom>
          <a:noFill/>
          <a:ln>
            <a:solidFill>
              <a:schemeClr val="accent1"/>
            </a:solidFill>
          </a:ln>
        </p:spPr>
        <p:txBody>
          <a:bodyPr wrap="square" rtlCol="0">
            <a:spAutoFit/>
          </a:bodyPr>
          <a:lstStyle/>
          <a:p>
            <a:r>
              <a:rPr lang="en-US" sz="105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229360" y="1339850"/>
            <a:ext cx="6685280" cy="4178300"/>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44</a:t>
            </a:fld>
            <a:endParaRPr lang="en-US"/>
          </a:p>
        </p:txBody>
      </p:sp>
    </p:spTree>
    <p:extLst>
      <p:ext uri="{BB962C8B-B14F-4D97-AF65-F5344CB8AC3E}">
        <p14:creationId xmlns:p14="http://schemas.microsoft.com/office/powerpoint/2010/main" val="3380344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t>Data Flow Programming</a:t>
            </a:r>
            <a:r>
              <a:rPr lang="en-US" sz="105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45</a:t>
            </a:fld>
            <a:endParaRPr lang="en-US"/>
          </a:p>
        </p:txBody>
      </p:sp>
    </p:spTree>
    <p:extLst>
      <p:ext uri="{BB962C8B-B14F-4D97-AF65-F5344CB8AC3E}">
        <p14:creationId xmlns:p14="http://schemas.microsoft.com/office/powerpoint/2010/main" val="2389247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46</a:t>
            </a:fld>
            <a:endParaRPr lang="en-US"/>
          </a:p>
        </p:txBody>
      </p:sp>
    </p:spTree>
    <p:extLst>
      <p:ext uri="{BB962C8B-B14F-4D97-AF65-F5344CB8AC3E}">
        <p14:creationId xmlns:p14="http://schemas.microsoft.com/office/powerpoint/2010/main" val="1549194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47</a:t>
            </a:fld>
            <a:endParaRPr lang="en-US"/>
          </a:p>
        </p:txBody>
      </p:sp>
    </p:spTree>
    <p:extLst>
      <p:ext uri="{BB962C8B-B14F-4D97-AF65-F5344CB8AC3E}">
        <p14:creationId xmlns:p14="http://schemas.microsoft.com/office/powerpoint/2010/main" val="2099171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5190472" y="1077433"/>
            <a:ext cx="3781295" cy="300082"/>
          </a:xfrm>
          <a:prstGeom prst="rect">
            <a:avLst/>
          </a:prstGeom>
          <a:noFill/>
          <a:ln w="19050">
            <a:solidFill>
              <a:schemeClr val="accent1"/>
            </a:solidFill>
          </a:ln>
        </p:spPr>
        <p:txBody>
          <a:bodyPr wrap="square" rtlCol="0">
            <a:spAutoFit/>
          </a:bodyPr>
          <a:lstStyle/>
          <a:p>
            <a:r>
              <a:rPr lang="en-US" sz="1350"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5190472" y="1468872"/>
            <a:ext cx="3781295" cy="577081"/>
          </a:xfrm>
          <a:prstGeom prst="rect">
            <a:avLst/>
          </a:prstGeom>
          <a:noFill/>
          <a:ln w="19050">
            <a:solidFill>
              <a:schemeClr val="accent1"/>
            </a:solidFill>
          </a:ln>
        </p:spPr>
        <p:txBody>
          <a:bodyPr wrap="square" rtlCol="0">
            <a:spAutoFit/>
          </a:bodyPr>
          <a:lstStyle/>
          <a:p>
            <a:r>
              <a:rPr lang="en-US" sz="1050" dirty="0"/>
              <a:t>Published in September 2014</a:t>
            </a:r>
          </a:p>
          <a:p>
            <a:r>
              <a:rPr lang="en-US" sz="1050" dirty="0"/>
              <a:t>Author(s): </a:t>
            </a:r>
            <a:r>
              <a:rPr lang="en-GB" sz="1050" dirty="0"/>
              <a:t>Jonas </a:t>
            </a:r>
            <a:r>
              <a:rPr lang="en-GB" sz="1050" dirty="0" err="1"/>
              <a:t>Bonér</a:t>
            </a:r>
            <a:r>
              <a:rPr lang="en-US" sz="1050" dirty="0"/>
              <a:t> (</a:t>
            </a:r>
            <a:r>
              <a:rPr lang="en-GB" sz="1050" dirty="0"/>
              <a:t>Erik Meijer, Martin </a:t>
            </a:r>
            <a:r>
              <a:rPr lang="en-GB" sz="1050" dirty="0" err="1"/>
              <a:t>Odersky</a:t>
            </a:r>
            <a:r>
              <a:rPr lang="en-GB" sz="1050" dirty="0"/>
              <a:t>, Greg Young, Martin Thompson, Roland Kuhn, James Ward and Guillaume Bort</a:t>
            </a:r>
            <a:r>
              <a:rPr lang="en-US" sz="105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5190472" y="2137310"/>
            <a:ext cx="3781295" cy="253916"/>
          </a:xfrm>
          <a:prstGeom prst="rect">
            <a:avLst/>
          </a:prstGeom>
          <a:noFill/>
          <a:ln w="19050">
            <a:solidFill>
              <a:schemeClr val="accent1"/>
            </a:solidFill>
          </a:ln>
        </p:spPr>
        <p:txBody>
          <a:bodyPr wrap="square" rtlCol="0">
            <a:spAutoFit/>
          </a:bodyPr>
          <a:lstStyle/>
          <a:p>
            <a:r>
              <a:rPr lang="en-GB" sz="1050" dirty="0"/>
              <a:t>Defines an architectural style: </a:t>
            </a:r>
            <a:r>
              <a:rPr lang="en-GB" sz="1050" b="1" dirty="0"/>
              <a:t>Reactive Applications</a:t>
            </a:r>
            <a:endParaRPr lang="en-US" sz="105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5190472" y="2542840"/>
            <a:ext cx="3781295" cy="253916"/>
          </a:xfrm>
          <a:prstGeom prst="rect">
            <a:avLst/>
          </a:prstGeom>
          <a:noFill/>
          <a:ln w="19050">
            <a:solidFill>
              <a:schemeClr val="accent1"/>
            </a:solidFill>
          </a:ln>
        </p:spPr>
        <p:txBody>
          <a:bodyPr wrap="square" rtlCol="0">
            <a:spAutoFit/>
          </a:bodyPr>
          <a:lstStyle/>
          <a:p>
            <a:r>
              <a:rPr lang="en-GB" sz="105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5542767" y="2915489"/>
            <a:ext cx="3429000" cy="369332"/>
          </a:xfrm>
          <a:prstGeom prst="rect">
            <a:avLst/>
          </a:prstGeom>
          <a:noFill/>
          <a:ln w="19050">
            <a:solidFill>
              <a:schemeClr val="accent1"/>
            </a:solidFill>
          </a:ln>
        </p:spPr>
        <p:txBody>
          <a:bodyPr wrap="square" rtlCol="0">
            <a:spAutoFit/>
          </a:bodyPr>
          <a:lstStyle/>
          <a:p>
            <a:r>
              <a:rPr lang="en-GB" sz="900" i="1" dirty="0"/>
              <a:t>react to events</a:t>
            </a:r>
            <a:r>
              <a:rPr lang="en-GB" sz="9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5542767" y="3240603"/>
            <a:ext cx="3429000" cy="230832"/>
          </a:xfrm>
          <a:prstGeom prst="rect">
            <a:avLst/>
          </a:prstGeom>
          <a:noFill/>
          <a:ln w="19050">
            <a:solidFill>
              <a:schemeClr val="accent1"/>
            </a:solidFill>
          </a:ln>
        </p:spPr>
        <p:txBody>
          <a:bodyPr wrap="square" rtlCol="0">
            <a:spAutoFit/>
          </a:bodyPr>
          <a:lstStyle/>
          <a:p>
            <a:r>
              <a:rPr lang="en-GB" sz="900" i="1" dirty="0"/>
              <a:t>react to load</a:t>
            </a:r>
            <a:r>
              <a:rPr lang="en-GB" sz="9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5542767" y="3565717"/>
            <a:ext cx="3429000" cy="369332"/>
          </a:xfrm>
          <a:prstGeom prst="rect">
            <a:avLst/>
          </a:prstGeom>
          <a:noFill/>
          <a:ln w="19050">
            <a:solidFill>
              <a:schemeClr val="accent1"/>
            </a:solidFill>
          </a:ln>
        </p:spPr>
        <p:txBody>
          <a:bodyPr wrap="square" rtlCol="0">
            <a:spAutoFit/>
          </a:bodyPr>
          <a:lstStyle/>
          <a:p>
            <a:r>
              <a:rPr lang="en-GB" sz="900" i="1" dirty="0"/>
              <a:t>react to failure</a:t>
            </a:r>
            <a:r>
              <a:rPr lang="en-GB" sz="9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5542767" y="3894678"/>
            <a:ext cx="3429000" cy="230832"/>
          </a:xfrm>
          <a:prstGeom prst="rect">
            <a:avLst/>
          </a:prstGeom>
          <a:noFill/>
          <a:ln w="19050">
            <a:solidFill>
              <a:schemeClr val="accent1"/>
            </a:solidFill>
          </a:ln>
        </p:spPr>
        <p:txBody>
          <a:bodyPr wrap="square" rtlCol="0">
            <a:spAutoFit/>
          </a:bodyPr>
          <a:lstStyle/>
          <a:p>
            <a:r>
              <a:rPr lang="en-GB" sz="900" i="1" dirty="0"/>
              <a:t>react to users</a:t>
            </a:r>
            <a:r>
              <a:rPr lang="en-GB" sz="9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5190472" y="4301181"/>
            <a:ext cx="3781295" cy="738664"/>
          </a:xfrm>
          <a:prstGeom prst="rect">
            <a:avLst/>
          </a:prstGeom>
          <a:noFill/>
          <a:ln w="19050">
            <a:solidFill>
              <a:schemeClr val="accent1"/>
            </a:solidFill>
          </a:ln>
        </p:spPr>
        <p:txBody>
          <a:bodyPr wrap="square" rtlCol="0">
            <a:spAutoFit/>
          </a:bodyPr>
          <a:lstStyle/>
          <a:p>
            <a:r>
              <a:rPr lang="en-GB" sz="1050" b="1" dirty="0"/>
              <a:t>Responsive</a:t>
            </a:r>
            <a:r>
              <a:rPr lang="en-GB" sz="1050" dirty="0"/>
              <a:t>: The system responds in a timely manner.</a:t>
            </a:r>
          </a:p>
          <a:p>
            <a:r>
              <a:rPr lang="en-GB" sz="1050" b="1" dirty="0"/>
              <a:t>Resilient</a:t>
            </a:r>
            <a:r>
              <a:rPr lang="en-GB" sz="1050" dirty="0"/>
              <a:t>: The system stays responsive in the presence of failure.</a:t>
            </a:r>
          </a:p>
          <a:p>
            <a:r>
              <a:rPr lang="en-GB" sz="1050" b="1" dirty="0"/>
              <a:t>Elastic</a:t>
            </a:r>
            <a:r>
              <a:rPr lang="en-GB" sz="1050" dirty="0"/>
              <a:t>: The system stays responsive under varying workload.</a:t>
            </a:r>
          </a:p>
          <a:p>
            <a:r>
              <a:rPr lang="en-GB" sz="1050" b="1" dirty="0"/>
              <a:t>Message Driven</a:t>
            </a:r>
            <a:r>
              <a:rPr lang="en-GB" sz="105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5190472" y="5154010"/>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48</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23084" y="1174880"/>
            <a:ext cx="4646507" cy="4508240"/>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49</a:t>
            </a:fld>
            <a:endParaRPr lang="en-US"/>
          </a:p>
        </p:txBody>
      </p:sp>
    </p:spTree>
    <p:extLst>
      <p:ext uri="{BB962C8B-B14F-4D97-AF65-F5344CB8AC3E}">
        <p14:creationId xmlns:p14="http://schemas.microsoft.com/office/powerpoint/2010/main" val="39536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dirty="0"/>
              <a:t>Queues 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50</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6174200" y="4492930"/>
            <a:ext cx="2487200" cy="1061829"/>
          </a:xfrm>
          <a:prstGeom prst="rect">
            <a:avLst/>
          </a:prstGeom>
          <a:noFill/>
          <a:ln>
            <a:solidFill>
              <a:schemeClr val="accent1"/>
            </a:solidFill>
          </a:ln>
        </p:spPr>
        <p:txBody>
          <a:bodyPr wrap="square" rtlCol="0">
            <a:spAutoFit/>
          </a:bodyPr>
          <a:lstStyle/>
          <a:p>
            <a:r>
              <a:rPr lang="en-US" sz="1050" b="1" dirty="0"/>
              <a:t>Message Passing</a:t>
            </a:r>
            <a:r>
              <a:rPr lang="en-US" sz="105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51</a:t>
            </a:fld>
            <a:endParaRPr lang="en-US"/>
          </a:p>
        </p:txBody>
      </p:sp>
    </p:spTree>
    <p:extLst>
      <p:ext uri="{BB962C8B-B14F-4D97-AF65-F5344CB8AC3E}">
        <p14:creationId xmlns:p14="http://schemas.microsoft.com/office/powerpoint/2010/main" val="388024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53</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148610" y="4747350"/>
            <a:ext cx="2487200" cy="577081"/>
          </a:xfrm>
          <a:prstGeom prst="rect">
            <a:avLst/>
          </a:prstGeom>
          <a:noFill/>
          <a:ln>
            <a:solidFill>
              <a:schemeClr val="accent1"/>
            </a:solidFill>
          </a:ln>
        </p:spPr>
        <p:txBody>
          <a:bodyPr wrap="square" rtlCol="0">
            <a:spAutoFit/>
          </a:bodyPr>
          <a:lstStyle/>
          <a:p>
            <a:r>
              <a:rPr lang="en-US" sz="1050" b="1" dirty="0"/>
              <a:t>Partitioning</a:t>
            </a:r>
            <a:r>
              <a:rPr lang="en-US" sz="105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6243050" y="1233486"/>
            <a:ext cx="2487200" cy="738664"/>
          </a:xfrm>
          <a:prstGeom prst="rect">
            <a:avLst/>
          </a:prstGeom>
          <a:noFill/>
          <a:ln>
            <a:solidFill>
              <a:schemeClr val="accent1"/>
            </a:solidFill>
          </a:ln>
        </p:spPr>
        <p:txBody>
          <a:bodyPr wrap="square" rtlCol="0">
            <a:spAutoFit/>
          </a:bodyPr>
          <a:lstStyle/>
          <a:p>
            <a:r>
              <a:rPr lang="en-US" sz="1050" b="1" dirty="0"/>
              <a:t>Coordinate Dataflow</a:t>
            </a:r>
            <a:r>
              <a:rPr lang="en-US" sz="1050" dirty="0"/>
              <a:t> A reactive </a:t>
            </a:r>
            <a:r>
              <a:rPr lang="en-US" sz="1050" i="1" dirty="0"/>
              <a:t>principle</a:t>
            </a:r>
            <a:r>
              <a:rPr lang="en-US" sz="105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54</a:t>
            </a:fld>
            <a:endParaRPr lang="en-US"/>
          </a:p>
        </p:txBody>
      </p:sp>
    </p:spTree>
    <p:extLst>
      <p:ext uri="{BB962C8B-B14F-4D97-AF65-F5344CB8AC3E}">
        <p14:creationId xmlns:p14="http://schemas.microsoft.com/office/powerpoint/2010/main" val="931199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55</a:t>
            </a:fld>
            <a:endParaRPr lang="en-US"/>
          </a:p>
        </p:txBody>
      </p:sp>
    </p:spTree>
    <p:extLst>
      <p:ext uri="{BB962C8B-B14F-4D97-AF65-F5344CB8AC3E}">
        <p14:creationId xmlns:p14="http://schemas.microsoft.com/office/powerpoint/2010/main" val="23092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2362613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165786" y="4015496"/>
            <a:ext cx="2487200" cy="738664"/>
          </a:xfrm>
          <a:prstGeom prst="rect">
            <a:avLst/>
          </a:prstGeom>
          <a:noFill/>
          <a:ln>
            <a:solidFill>
              <a:schemeClr val="accent1"/>
            </a:solidFill>
          </a:ln>
        </p:spPr>
        <p:txBody>
          <a:bodyPr wrap="square" rtlCol="0">
            <a:spAutoFit/>
          </a:bodyPr>
          <a:lstStyle/>
          <a:p>
            <a:r>
              <a:rPr lang="en-US" sz="1050" b="1" dirty="0"/>
              <a:t>Bulkheads</a:t>
            </a:r>
            <a:r>
              <a:rPr lang="en-US" sz="105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773545" y="1339850"/>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131854" y="2033627"/>
            <a:ext cx="2487200" cy="900246"/>
          </a:xfrm>
          <a:prstGeom prst="rect">
            <a:avLst/>
          </a:prstGeom>
          <a:noFill/>
          <a:ln>
            <a:solidFill>
              <a:schemeClr val="accent1"/>
            </a:solidFill>
          </a:ln>
        </p:spPr>
        <p:txBody>
          <a:bodyPr wrap="square" rtlCol="0">
            <a:spAutoFit/>
          </a:bodyPr>
          <a:lstStyle/>
          <a:p>
            <a:r>
              <a:rPr lang="en-US" sz="1050" b="1" dirty="0"/>
              <a:t>Blocking Retry</a:t>
            </a:r>
            <a:r>
              <a:rPr lang="en-US" sz="1050" dirty="0"/>
              <a:t>: Blocking Retry – when we keep trying to process a message, such as when we cannot connect to a DB and retry, creates backpressure as we slow consumption</a:t>
            </a:r>
            <a:r>
              <a:rPr lang="en-US" sz="1050" i="1" dirty="0"/>
              <a:t>.</a:t>
            </a:r>
            <a:r>
              <a:rPr lang="en-US" sz="1050" dirty="0"/>
              <a:t> </a:t>
            </a:r>
          </a:p>
        </p:txBody>
      </p:sp>
    </p:spTree>
    <p:extLst>
      <p:ext uri="{BB962C8B-B14F-4D97-AF65-F5344CB8AC3E}">
        <p14:creationId xmlns:p14="http://schemas.microsoft.com/office/powerpoint/2010/main" val="41640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59</a:t>
            </a:fld>
            <a:endParaRPr lang="en-US"/>
          </a:p>
        </p:txBody>
      </p:sp>
    </p:spTree>
    <p:extLst>
      <p:ext uri="{BB962C8B-B14F-4D97-AF65-F5344CB8AC3E}">
        <p14:creationId xmlns:p14="http://schemas.microsoft.com/office/powerpoint/2010/main" val="377107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the afternoon of Day One, and then interspersed over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33386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60</a:t>
            </a:fld>
            <a:endParaRPr lang="en-US"/>
          </a:p>
        </p:txBody>
      </p:sp>
    </p:spTree>
    <p:extLst>
      <p:ext uri="{BB962C8B-B14F-4D97-AF65-F5344CB8AC3E}">
        <p14:creationId xmlns:p14="http://schemas.microsoft.com/office/powerpoint/2010/main" val="481359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61</a:t>
            </a:fld>
            <a:endParaRPr lang="en-US"/>
          </a:p>
        </p:txBody>
      </p:sp>
    </p:spTree>
    <p:extLst>
      <p:ext uri="{BB962C8B-B14F-4D97-AF65-F5344CB8AC3E}">
        <p14:creationId xmlns:p14="http://schemas.microsoft.com/office/powerpoint/2010/main" val="1679887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Tree>
    <p:extLst>
      <p:ext uri="{BB962C8B-B14F-4D97-AF65-F5344CB8AC3E}">
        <p14:creationId xmlns:p14="http://schemas.microsoft.com/office/powerpoint/2010/main" val="941474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3612377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3583966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482600" y="1967040"/>
            <a:ext cx="8178800" cy="292392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5872813" y="4533170"/>
            <a:ext cx="2487200" cy="577081"/>
          </a:xfrm>
          <a:prstGeom prst="rect">
            <a:avLst/>
          </a:prstGeom>
          <a:noFill/>
          <a:ln>
            <a:solidFill>
              <a:schemeClr val="accent1"/>
            </a:solidFill>
          </a:ln>
        </p:spPr>
        <p:txBody>
          <a:bodyPr wrap="square" rtlCol="0">
            <a:spAutoFit/>
          </a:bodyPr>
          <a:lstStyle/>
          <a:p>
            <a:r>
              <a:rPr lang="en-US" sz="1050" b="1" dirty="0"/>
              <a:t>ECST: </a:t>
            </a:r>
            <a:r>
              <a:rPr lang="en-US" sz="105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Tree>
    <p:extLst>
      <p:ext uri="{BB962C8B-B14F-4D97-AF65-F5344CB8AC3E}">
        <p14:creationId xmlns:p14="http://schemas.microsoft.com/office/powerpoint/2010/main" val="3413184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1493681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13727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write code with an editor/IDE of your choice. </a:t>
            </a:r>
          </a:p>
          <a:p>
            <a:pPr marL="0" indent="0" algn="ctr">
              <a:buFont typeface="Arial"/>
              <a:buNone/>
            </a:pPr>
            <a:r>
              <a:rPr lang="en-US" sz="2800" dirty="0"/>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2128959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3646120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p:txBody>
          <a:bodyPr>
            <a:normAutofit/>
          </a:bodyPr>
          <a:lstStyle/>
          <a:p>
            <a:pPr algn="l"/>
            <a:r>
              <a:rPr lang="en-US" sz="2800" dirty="0"/>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0278-28E7-4472-16D2-BA18BB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85AC2-7D4B-6314-E680-F5751D3F874A}"/>
              </a:ext>
            </a:extLst>
          </p:cNvPr>
          <p:cNvSpPr>
            <a:spLocks noGrp="1"/>
          </p:cNvSpPr>
          <p:nvPr>
            <p:ph type="title"/>
          </p:nvPr>
        </p:nvSpPr>
        <p:spPr/>
        <p:txBody>
          <a:bodyPr>
            <a:normAutofit/>
          </a:bodyPr>
          <a:lstStyle/>
          <a:p>
            <a:pPr algn="l"/>
            <a:r>
              <a:rPr lang="en-US" sz="2800" dirty="0"/>
              <a:t>Document Message</a:t>
            </a:r>
          </a:p>
        </p:txBody>
      </p:sp>
      <p:sp>
        <p:nvSpPr>
          <p:cNvPr id="4" name="Slide Number Placeholder 3">
            <a:extLst>
              <a:ext uri="{FF2B5EF4-FFF2-40B4-BE49-F238E27FC236}">
                <a16:creationId xmlns:a16="http://schemas.microsoft.com/office/drawing/2014/main" id="{03ED5C76-3352-FB6A-AD88-44FA7D9082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5" name="Rectangle 4">
            <a:extLst>
              <a:ext uri="{FF2B5EF4-FFF2-40B4-BE49-F238E27FC236}">
                <a16:creationId xmlns:a16="http://schemas.microsoft.com/office/drawing/2014/main" id="{2C21579D-508C-D22D-C2CE-FAD19BFC7792}"/>
              </a:ext>
            </a:extLst>
          </p:cNvPr>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a:extLst>
              <a:ext uri="{FF2B5EF4-FFF2-40B4-BE49-F238E27FC236}">
                <a16:creationId xmlns:a16="http://schemas.microsoft.com/office/drawing/2014/main" id="{6AE0B757-D6BD-E612-3F42-D27469CCE46F}"/>
              </a:ext>
            </a:extLst>
          </p:cNvPr>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10291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A6B0F-154C-E35B-9A0D-089DFC9AB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12CD-5431-F146-CF3E-EE96A1D1B216}"/>
              </a:ext>
            </a:extLst>
          </p:cNvPr>
          <p:cNvSpPr>
            <a:spLocks noGrp="1"/>
          </p:cNvSpPr>
          <p:nvPr>
            <p:ph type="title"/>
          </p:nvPr>
        </p:nvSpPr>
        <p:spPr/>
        <p:txBody>
          <a:bodyPr>
            <a:normAutofit/>
          </a:bodyPr>
          <a:lstStyle/>
          <a:p>
            <a:pPr algn="l"/>
            <a:r>
              <a:rPr lang="en-US" sz="2800" dirty="0"/>
              <a:t>Event Message</a:t>
            </a:r>
          </a:p>
        </p:txBody>
      </p:sp>
      <p:sp>
        <p:nvSpPr>
          <p:cNvPr id="4" name="Slide Number Placeholder 3">
            <a:extLst>
              <a:ext uri="{FF2B5EF4-FFF2-40B4-BE49-F238E27FC236}">
                <a16:creationId xmlns:a16="http://schemas.microsoft.com/office/drawing/2014/main" id="{443DF234-6A3E-65B6-AB2B-2443B379E20E}"/>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5" name="Rectangle 4">
            <a:extLst>
              <a:ext uri="{FF2B5EF4-FFF2-40B4-BE49-F238E27FC236}">
                <a16:creationId xmlns:a16="http://schemas.microsoft.com/office/drawing/2014/main" id="{19930EA2-71CB-055B-595A-69AE29D82137}"/>
              </a:ext>
            </a:extLst>
          </p:cNvPr>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a:extLst>
              <a:ext uri="{FF2B5EF4-FFF2-40B4-BE49-F238E27FC236}">
                <a16:creationId xmlns:a16="http://schemas.microsoft.com/office/drawing/2014/main" id="{F0B465A5-9DFF-A314-8936-47C96356FDD0}"/>
              </a:ext>
            </a:extLst>
          </p:cNvPr>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201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81</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Videos</a:t>
            </a:r>
          </a:p>
          <a:p>
            <a:pPr marL="457200" indent="-457200">
              <a:buFont typeface="Arial" panose="020B0604020202020204" pitchFamily="34" charset="0"/>
              <a:buChar char="•"/>
            </a:pPr>
            <a:r>
              <a:rPr lang="en-GB"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83</a:t>
            </a:fld>
            <a:endParaRPr lang="en-US"/>
          </a:p>
        </p:txBody>
      </p:sp>
    </p:spTree>
    <p:extLst>
      <p:ext uri="{BB962C8B-B14F-4D97-AF65-F5344CB8AC3E}">
        <p14:creationId xmlns:p14="http://schemas.microsoft.com/office/powerpoint/2010/main" val="1259835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84</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85</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86</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87</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88</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89</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90</a:t>
            </a:fld>
            <a:endParaRPr lang="en-US"/>
          </a:p>
        </p:txBody>
      </p:sp>
    </p:spTree>
    <p:extLst>
      <p:ext uri="{BB962C8B-B14F-4D97-AF65-F5344CB8AC3E}">
        <p14:creationId xmlns:p14="http://schemas.microsoft.com/office/powerpoint/2010/main" val="16906153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92</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93</a:t>
            </a:fld>
            <a:endParaRPr lang="en-US"/>
          </a:p>
        </p:txBody>
      </p:sp>
    </p:spTree>
    <p:extLst>
      <p:ext uri="{BB962C8B-B14F-4D97-AF65-F5344CB8AC3E}">
        <p14:creationId xmlns:p14="http://schemas.microsoft.com/office/powerpoint/2010/main" val="3454111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96</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97</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98</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3177694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28709</TotalTime>
  <Words>11957</Words>
  <Application>Microsoft Macintosh PowerPoint</Application>
  <PresentationFormat>On-screen Show (4:3)</PresentationFormat>
  <Paragraphs>935</Paragraphs>
  <Slides>114</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Calibri</vt:lpstr>
      <vt:lpstr>Chalkboard</vt:lpstr>
      <vt:lpstr>Inter Medium</vt:lpstr>
      <vt:lpstr>Palatino Linotype</vt:lpstr>
      <vt:lpstr>Ubuntu</vt:lpstr>
      <vt:lpstr>Office Theme</vt:lpstr>
      <vt:lpstr>Practical Messaging</vt:lpstr>
      <vt:lpstr>Who are you?</vt:lpstr>
      <vt:lpstr>PowerPoint Presentation</vt:lpstr>
      <vt:lpstr>Day One Messaging</vt:lpstr>
      <vt:lpstr>Day Two Conversations</vt:lpstr>
      <vt:lpstr>When do you get to write code?</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Autonomous Components</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PowerPoint Presentation</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Document Message</vt:lpstr>
      <vt:lpstr>Event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534</cp:revision>
  <dcterms:created xsi:type="dcterms:W3CDTF">2012-05-22T19:34:54Z</dcterms:created>
  <dcterms:modified xsi:type="dcterms:W3CDTF">2024-06-10T13:33:05Z</dcterms:modified>
</cp:coreProperties>
</file>